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denkmalschutz-erhaltungsrecht-dach-altbau-hamburg/" TargetMode="External"/><Relationship Id="rId3" Type="http://schemas.openxmlformats.org/officeDocument/2006/relationships/hyperlink" Target="https://dachwerkhamburg.pages.dev/dateien/minimax-e29a7e436ca8659f231a805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und Erhaltungsrecht bei Dacharbeiten am Hamburger Altbau · Erklärende Präsentation</a:t>
            </a:r>
          </a:p>
        </p:txBody>
      </p:sp>
      <p:sp>
        <p:nvSpPr>
          <p:cNvPr id="3" name="Content Placeholder 2"/>
          <p:cNvSpPr>
            <a:spLocks noGrp="1"/>
          </p:cNvSpPr>
          <p:nvPr>
            <p:ph idx="1"/>
          </p:nvPr>
        </p:nvSpPr>
        <p:spPr/>
        <p:txBody>
          <a:bodyPr/>
          <a:lstStyle/>
          <a:p>
            <a:r>
              <a:t>Überblick: Wer am Hamburger Altbaudach Gauben ergänzt, die Eindeckung erneuert oder den Dachraum umbaut, sollte nicht allein die Hamburger Bauordnung heranziehen. In Denkmalschutz- und Erhaltungsrecht können weitere Anforderungen an Form, Material und Genehmigungen gelten. Entscheidend ist deshalb, das eigene Vorhaben frühzeitig in den passenden rechtlichen Rahmen einzuordnen und dafür eine belastbare Unterlagenmappe zusammenzustellen.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Prüfebenen richtig voneinander abgrenzen</a:t>
            </a:r>
          </a:p>
        </p:txBody>
      </p:sp>
      <p:sp>
        <p:nvSpPr>
          <p:cNvPr id="3" name="Content Placeholder 2"/>
          <p:cNvSpPr>
            <a:spLocks noGrp="1"/>
          </p:cNvSpPr>
          <p:nvPr>
            <p:ph idx="1"/>
          </p:nvPr>
        </p:nvSpPr>
        <p:spPr/>
        <p:txBody>
          <a:bodyPr/>
          <a:lstStyle/>
          <a:p>
            <a:pPr>
              <a:defRPr sz="1800"/>
            </a:pPr>
            <a:r>
              <a:t>Die Hamburger Bauordnung beantwortet vor allem bauordnungsrechtliche Fragen, etwa zu Tragfähigkeit, Brandschutz und Absturzsicherung. Denkmalschutz kann zusätzlich gestalterische und historische Anforderungen an Dachform, Deckung, Gauben, Anschlüsse oder sichtbare Holzkonstruktionen stellen. Erhaltungsrecht kann greifen, wenn das Gebäude in einem förmlich festgelegten Erhaltungsgebiet liegt und die Maßnahme das Erscheinungsbild des Quartiers beeinflusst. Diese Ebenen werden getrennt geprüft, können sich aber überlagern. Eine baurechtlich grundsätzlich mögliche Planung ist deshalb nicht automatisch denkmal- oder erhaltungsrechtlich zulässig.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Denkmalstatus und Erhaltungsgebiet zuerst klären</a:t>
            </a:r>
          </a:p>
        </p:txBody>
      </p:sp>
      <p:sp>
        <p:nvSpPr>
          <p:cNvPr id="3" name="Content Placeholder 2"/>
          <p:cNvSpPr>
            <a:spLocks noGrp="1"/>
          </p:cNvSpPr>
          <p:nvPr>
            <p:ph idx="1"/>
          </p:nvPr>
        </p:nvSpPr>
        <p:spPr/>
        <p:txBody>
          <a:bodyPr/>
          <a:lstStyle/>
          <a:p>
            <a:pPr>
              <a:defRPr sz="1800"/>
            </a:pPr>
            <a:r>
              <a:t>Für den Denkmalstatus sind die Hamburger Denkmalliste, eine mögliche Ensembleausweisung und Hinweise im Altbaukataster wichtige erste Anhaltspunkte. Bei Unklarheit sollte die zuständige Denkmalschutzbehörde kontaktiert werden. Parallel lässt sich prüfen, ob das Grundstück in einem Erhaltungsgebiet liegt; Auskünfte erteilen die Hamburger Bauordnungsinformationen und die zuständigen Bezirksämter. Die offiziellen Hamburger Denkmalschutzinformationen bieten dafür einen Einstieg. Wichtig ist, Materialien und Details noch nicht endgültig festzulegen, bevor beide rechtlichen Rahmenbedingungen bekannt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denkmalgerechte Dachplanung praktisch bedeutet</a:t>
            </a:r>
          </a:p>
        </p:txBody>
      </p:sp>
      <p:sp>
        <p:nvSpPr>
          <p:cNvPr id="3" name="Content Placeholder 2"/>
          <p:cNvSpPr>
            <a:spLocks noGrp="1"/>
          </p:cNvSpPr>
          <p:nvPr>
            <p:ph idx="1"/>
          </p:nvPr>
        </p:nvSpPr>
        <p:spPr/>
        <p:txBody>
          <a:bodyPr/>
          <a:lstStyle/>
          <a:p>
            <a:pPr>
              <a:defRPr sz="1800"/>
            </a:pPr>
            <a:r>
              <a:t>Je nach Schutzstatus können Vorgaben zur Deckung, zum Ziegelformat, zur Dachneigung, zur Gaubenform, zur Fensteraufteilung oder zu Anschlüssen bestehen. Veränderungen müssen unter Umständen reversibel oder denkmalgerecht ausführbar sein; häufig ist vor der Umsetzung eine denkmalrechtliche Zustimmung erforderlich. Im Erhaltungsrecht stehen dagegen die Wirkung auf das Straßenbild, der Bestandsschutz und die Beteiligung weiterer Stellen im Vordergrund. Gauben, Zwerchgiebel, Dachaufbauten und Materialien werden dabei nicht isoliert, sondern im Zusammenhang mit Gebäude und Umfeld bewertet.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belastbare Fachanfrage</a:t>
            </a:r>
          </a:p>
        </p:txBody>
      </p:sp>
      <p:sp>
        <p:nvSpPr>
          <p:cNvPr id="3" name="Content Placeholder 2"/>
          <p:cNvSpPr>
            <a:spLocks noGrp="1"/>
          </p:cNvSpPr>
          <p:nvPr>
            <p:ph idx="1"/>
          </p:nvPr>
        </p:nvSpPr>
        <p:spPr/>
        <p:txBody>
          <a:bodyPr/>
          <a:lstStyle/>
          <a:p>
            <a:pPr>
              <a:defRPr sz="1800"/>
            </a:pPr>
            <a:r>
              <a:t>Vor einer Anfrage sollte die Unterlagenmappe mindestens folgende Angaben enthalten: Lage des Gebäudes mit Straße und Stadtteil, Bestandsaufnahme der Dachform und Eindeckung, sichtbare Gauben oder Zwerchgiebel, vorhandene Pläne, frühere Baugenehmigungen oder Denkmalhinweise sowie Angaben zu einem möglichen Erhaltungsgebiet. Die geplante Veränderung solltePosition, Umfang, konstruktive Ausführung und gewünschtes Material erkennen lassen. Fotos und maßstäbliche Skizzen können erleichtern, welche sichtbaren Bestandteile betroffen sind. Ziel ist nicht ein fertiger Genehmigungsantrag, sondern eine nachvollziehbare Beschreibung des Vorhabens.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Vorbereitung zur umsetzbaren Planung</a:t>
            </a:r>
          </a:p>
        </p:txBody>
      </p:sp>
      <p:sp>
        <p:nvSpPr>
          <p:cNvPr id="3" name="Content Placeholder 2"/>
          <p:cNvSpPr>
            <a:spLocks noGrp="1"/>
          </p:cNvSpPr>
          <p:nvPr>
            <p:ph idx="1"/>
          </p:nvPr>
        </p:nvSpPr>
        <p:spPr/>
        <p:txBody>
          <a:bodyPr/>
          <a:lstStyle/>
          <a:p>
            <a:pPr>
              <a:defRPr sz="1800"/>
            </a:pPr>
            <a:r>
              <a:t>Nach den Vorklärungen können Tragwerk, Dachhaut, Anschlüsse und Details auf den erkannten rechtlichen Rahmen abgestimmt werden. Eine Fachanfrage kann technische Fragen strukturieren und auf mögliche Genehmigungswege hinweisen, ersetzt jedoch weder eine denkmal- oder erhaltungsrechtliche Genehmigung noch die Prüfung durch die zuständigen Stellen. Der passende Beitrag zu Denkmalschutz und Erhaltungsrecht bei Hamburger Altbaudächern ergänzt diese Checkliste um die Abfolge der Prüfschritte. Sinnvoll ist, Materialvarianten erst nach dem Statuscheck zu vergleichen und sichtbare Änderungen so zu planen, dass sie den geklärten Anforderungen entsprech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Vorbereitung zur umsetzbaren Planung</a:t>
            </a:r>
          </a:p>
        </p:txBody>
      </p:sp>
      <p:sp>
        <p:nvSpPr>
          <p:cNvPr id="3" name="Content Placeholder 2"/>
          <p:cNvSpPr>
            <a:spLocks noGrp="1"/>
          </p:cNvSpPr>
          <p:nvPr>
            <p:ph idx="1"/>
          </p:nvPr>
        </p:nvSpPr>
        <p:spPr/>
        <p:txBody>
          <a:bodyPr/>
          <a:lstStyle/>
          <a:p>
            <a:pPr>
              <a:defRPr sz="1800"/>
            </a:pPr>
            <a:r>
              <a: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und Erhaltungsrecht bei Dacharbeiten am Hamburger Altbau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