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dampfsperre-taupunkt-dachdaemmung-feuchteschutz/" TargetMode="External"/><Relationship Id="rId3" Type="http://schemas.openxmlformats.org/officeDocument/2006/relationships/hyperlink" Target="https://dachwerkhamburg.pages.dev/dateien/minimax-7e1ba55cc4f608904fb8575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Dampfsperre und Taupunkt: warum Feuchteschutz bei der Dachdämmung mitentscheidend ist · Erklärende Präsentation</a:t>
            </a:r>
          </a:p>
        </p:txBody>
      </p:sp>
      <p:sp>
        <p:nvSpPr>
          <p:cNvPr id="3" name="Content Placeholder 2"/>
          <p:cNvSpPr>
            <a:spLocks noGrp="1"/>
          </p:cNvSpPr>
          <p:nvPr>
            <p:ph idx="1"/>
          </p:nvPr>
        </p:nvSpPr>
        <p:spPr/>
        <p:txBody>
          <a:bodyPr/>
          <a:lstStyle/>
          <a:p>
            <a:r>
              <a:t>Überblick: Beim Dachausbau entscheidet der Feuchteschutz darüber, ob die Dämmung dauerhaft funktioniert. Dampfsperre, Luftdichtheit und Taupunkt werden deshalb nicht einzeln, sondern als Zusammenspiel im gesamten Schichtaufbau bewertet.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Taupunkt im Dach relevant wird</a:t>
            </a:r>
          </a:p>
        </p:txBody>
      </p:sp>
      <p:sp>
        <p:nvSpPr>
          <p:cNvPr id="3" name="Content Placeholder 2"/>
          <p:cNvSpPr>
            <a:spLocks noGrp="1"/>
          </p:cNvSpPr>
          <p:nvPr>
            <p:ph idx="1"/>
          </p:nvPr>
        </p:nvSpPr>
        <p:spPr/>
        <p:txBody>
          <a:bodyPr/>
          <a:lstStyle/>
          <a:p>
            <a:pPr>
              <a:defRPr sz="1800"/>
            </a:pPr>
            <a:r>
              <a:t>Warme Raumluft enthält mehr Feuchtigkeit als kalte Außenluft. Kühlt sie sich beim Durchgang durch das Bauteil ab, kann der Wasserdampf kondensieren. Im Dachgeschoss geschieht das häufig in der kalten Zone zwischen warmer Innenseite und kalter Außenseite, etwa an der Innenseite der Dämmung oder an der Unterseite einer Unterspannbahn. Ob und wo Feuchtigkeit entsteht, hängt vom Schichtaufbau, der Dämmung, der Raumtemperatur, der relativen Luftfeuchte und der diffusionsoffenen oder diffusionsgeschlossenen Konstruktion ab. Ein einzelnes Produkt allein kann diese Fragen daher nicht zuverlässig beantworten.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Dampfsperre und Dampfbremse richtig unterscheiden</a:t>
            </a:r>
          </a:p>
        </p:txBody>
      </p:sp>
      <p:sp>
        <p:nvSpPr>
          <p:cNvPr id="3" name="Content Placeholder 2"/>
          <p:cNvSpPr>
            <a:spLocks noGrp="1"/>
          </p:cNvSpPr>
          <p:nvPr>
            <p:ph idx="1"/>
          </p:nvPr>
        </p:nvSpPr>
        <p:spPr/>
        <p:txBody>
          <a:bodyPr/>
          <a:lstStyle/>
          <a:p>
            <a:pPr>
              <a:defRPr sz="1800"/>
            </a:pPr>
            <a:r>
              <a:t>Eine Dampfsperre lässt kaum Wasserdampf durch. Eine Dampfbremse lässt dagegen messbar Feuchtigkeit passieren und kann in trockenen Phasen beim Rücktrocknen helfen. Welche Variante zu einem Dach passt, hängt vom vorhandenen Aufbau und vom erwarteten Feuchteanfall ab. Wichtig ist außerdem, dass die Dampfsperre oder Dampfbremse nur gemeinsam mit einer funktionierenden luftdichten Ebene wirksam ist. Stöße, Anschlüsse und Durchdringungen müssen geschlossen sein, damit feuchte Raumluft nicht konvektiv in die Dämmung gelangt. Fehlt eine durchgehende Verbindung, kann eine ansonsten intakte Bahn ihren Zweck im Detail verfehlen.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vor einer neuen Dämmung</a:t>
            </a:r>
          </a:p>
        </p:txBody>
      </p:sp>
      <p:sp>
        <p:nvSpPr>
          <p:cNvPr id="3" name="Content Placeholder 2"/>
          <p:cNvSpPr>
            <a:spLocks noGrp="1"/>
          </p:cNvSpPr>
          <p:nvPr>
            <p:ph idx="1"/>
          </p:nvPr>
        </p:nvSpPr>
        <p:spPr/>
        <p:txBody>
          <a:bodyPr/>
          <a:lstStyle/>
          <a:p>
            <a:pPr>
              <a:defRPr sz="1800"/>
            </a:pPr>
            <a:r>
              <a:t>Typische Hinweise auf Feuchteschäden sind muffige Gerüche während der Heizperiode, dunkle Flecken an Dachschrägen, Tropfenbildung an Sparren oder Unterspannbahn sowie aufgequollene Gipskartonplatten, abblätternde Farbe oder Tapete. Dunkle Streifen entlang einzelner Sparren können mit einer dort dünneren Dämmung zusammenhängen. Schimmel hinter Möbeln und Schränken kann auf eine schlechte Luftzirkulation hindeuten. Eine einzelne kleine Lücke, etwa an einer Steckdose oder einem Dachflächenfenster, erklärt lokale Verfärbungen über der betroffenen Stelle. Solche Muster sollten Anlass für eine fachliche Bestandsaufnahme sein, nicht für eine vorschn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vor einer neuen Dämmung</a:t>
            </a:r>
          </a:p>
        </p:txBody>
      </p:sp>
      <p:sp>
        <p:nvSpPr>
          <p:cNvPr id="3" name="Content Placeholder 2"/>
          <p:cNvSpPr>
            <a:spLocks noGrp="1"/>
          </p:cNvSpPr>
          <p:nvPr>
            <p:ph idx="1"/>
          </p:nvPr>
        </p:nvSpPr>
        <p:spPr/>
        <p:txBody>
          <a:bodyPr/>
          <a:lstStyle/>
          <a:p>
            <a:pPr>
              <a:defRPr sz="1800"/>
            </a:pPr>
            <a:r>
              <a:t>elle Erneuerung der gesamten Dämmung.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kritischen Stellen der luftdichten Ebene</a:t>
            </a:r>
          </a:p>
        </p:txBody>
      </p:sp>
      <p:sp>
        <p:nvSpPr>
          <p:cNvPr id="3" name="Content Placeholder 2"/>
          <p:cNvSpPr>
            <a:spLocks noGrp="1"/>
          </p:cNvSpPr>
          <p:nvPr>
            <p:ph idx="1"/>
          </p:nvPr>
        </p:nvSpPr>
        <p:spPr/>
        <p:txBody>
          <a:bodyPr/>
          <a:lstStyle/>
          <a:p>
            <a:pPr>
              <a:defRPr sz="1800"/>
            </a:pPr>
            <a:r>
              <a:t>Besonders aufmerksam geprüft werden Übergänge zwischen Dachschräge und Giebelwand, Anschlüsse an Dachflächenfenster und Gauben sowie Durchdringungen für Elektroleitungen, Steckdosen und Lampenanschlüsse. Auch Pfetten, Wechsel, Kehlbalken und der Anschluss an die obere Geschossdecke gehören zu den sensiblen Bereichen. Stöße werden überlappt und verklebt, Durchdringungen mit Manschetten oder geeigneten Dichtbändern angeschlossen. Die luftdichte Ebene muss an Wänden und Fensterrahmen durchgehend angebunden sein. Feuchtigkeit, die durch eine Leckage gelangt, verteilt sich nicht zwangsläufig gleichmäßig im Dach. Deshalb ist die genaue Position von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kritischen Stellen der luftdichten Ebene</a:t>
            </a:r>
          </a:p>
        </p:txBody>
      </p:sp>
      <p:sp>
        <p:nvSpPr>
          <p:cNvPr id="3" name="Content Placeholder 2"/>
          <p:cNvSpPr>
            <a:spLocks noGrp="1"/>
          </p:cNvSpPr>
          <p:nvPr>
            <p:ph idx="1"/>
          </p:nvPr>
        </p:nvSpPr>
        <p:spPr/>
        <p:txBody>
          <a:bodyPr/>
          <a:lstStyle/>
          <a:p>
            <a:pPr>
              <a:defRPr sz="1800"/>
            </a:pPr>
            <a:r>
              <a:t> Flecken, Kondensat oder Geruchsbeschwerden ein wichtiger Hinweis.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Planung bereitliegen sollte</a:t>
            </a:r>
          </a:p>
        </p:txBody>
      </p:sp>
      <p:sp>
        <p:nvSpPr>
          <p:cNvPr id="3" name="Content Placeholder 2"/>
          <p:cNvSpPr>
            <a:spLocks noGrp="1"/>
          </p:cNvSpPr>
          <p:nvPr>
            <p:ph idx="1"/>
          </p:nvPr>
        </p:nvSpPr>
        <p:spPr/>
        <p:txBody>
          <a:bodyPr/>
          <a:lstStyle/>
          <a:p>
            <a:pPr>
              <a:defRPr sz="1800"/>
            </a:pPr>
            <a:r>
              <a:t>Für eine belastbare Einschätzung helfen Angaben zur geplanten oder vorhandenen Nutzung der Dachräume, zur Heizung und Lüftung sowie zu sichtbaren Flecken, Gerüchen oder Kondensat. Relevant sind außerdem geplante Änderungen an Deckung, Innenausbau oder Fenstern sowie Hinweise auf frühere Reparaturen und Eingriffe in den Dachaufbau. Diese Informationen ergänzen die technische Bewertung der einzelnen Schichten. Erst daraus lässt sich entscheiden, ob die bestehende Dämmung erhalten, ergänzt oder erneuert werden sollte und welche Funktion Dampfsperre, Dampfbremse und luftdichte Ebene übernehmen müssen. So wird vermieden, dass eine neue Dämmung in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Planung bereitliegen sollte</a:t>
            </a:r>
          </a:p>
        </p:txBody>
      </p:sp>
      <p:sp>
        <p:nvSpPr>
          <p:cNvPr id="3" name="Content Placeholder 2"/>
          <p:cNvSpPr>
            <a:spLocks noGrp="1"/>
          </p:cNvSpPr>
          <p:nvPr>
            <p:ph idx="1"/>
          </p:nvPr>
        </p:nvSpPr>
        <p:spPr/>
        <p:txBody>
          <a:bodyPr/>
          <a:lstStyle/>
          <a:p>
            <a:pPr>
              <a:defRPr sz="1800"/>
            </a:pPr>
            <a:r>
              <a:t>einem ungünstigen Aufbau selbst zur Feuchtefalle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Dampfsperre und Taupunkt: warum Feuchteschutz bei der Dachdämmung mitentscheidend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